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0" r:id="rId2"/>
    <p:sldId id="382" r:id="rId3"/>
    <p:sldId id="380" r:id="rId4"/>
    <p:sldId id="374" r:id="rId5"/>
    <p:sldId id="375" r:id="rId6"/>
    <p:sldId id="384" r:id="rId7"/>
    <p:sldId id="385" r:id="rId8"/>
    <p:sldId id="386" r:id="rId9"/>
    <p:sldId id="388" r:id="rId10"/>
    <p:sldId id="389" r:id="rId11"/>
    <p:sldId id="383" r:id="rId12"/>
    <p:sldId id="387" r:id="rId13"/>
    <p:sldId id="391" r:id="rId14"/>
    <p:sldId id="392" r:id="rId15"/>
    <p:sldId id="393" r:id="rId16"/>
    <p:sldId id="354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80808"/>
    <a:srgbClr val="0033CC"/>
    <a:srgbClr val="0066FF"/>
    <a:srgbClr val="0000FF"/>
    <a:srgbClr val="3333FF"/>
    <a:srgbClr val="00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5" autoAdjust="0"/>
    <p:restoredTop sz="93010" autoAdjust="0"/>
  </p:normalViewPr>
  <p:slideViewPr>
    <p:cSldViewPr>
      <p:cViewPr varScale="1">
        <p:scale>
          <a:sx n="68" d="100"/>
          <a:sy n="68" d="100"/>
        </p:scale>
        <p:origin x="-12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>
        <c:manualLayout>
          <c:layoutTarget val="inner"/>
          <c:xMode val="edge"/>
          <c:yMode val="edge"/>
          <c:x val="0.2128378378378383"/>
          <c:y val="2.8571428571428612E-2"/>
          <c:w val="0.61824324324324365"/>
          <c:h val="0.68051948051948208"/>
        </c:manualLayout>
      </c:layout>
      <c:barChart>
        <c:barDir val="bar"/>
        <c:grouping val="clustered"/>
        <c:ser>
          <c:idx val="0"/>
          <c:order val="0"/>
          <c:tx>
            <c:strRef>
              <c:f>Daten!$B$23</c:f>
              <c:strCache>
                <c:ptCount val="1"/>
                <c:pt idx="0">
                  <c:v>ohne Hilfen</c:v>
                </c:pt>
              </c:strCache>
            </c:strRef>
          </c:tx>
          <c:spPr>
            <a:solidFill>
              <a:srgbClr val="CCCCFF"/>
            </a:solidFill>
            <a:ln w="18327">
              <a:solidFill>
                <a:srgbClr val="000000"/>
              </a:solidFill>
              <a:prstDash val="solid"/>
            </a:ln>
          </c:spPr>
          <c:cat>
            <c:strRef>
              <c:f>Daten!$A$24:$A$28</c:f>
              <c:strCache>
                <c:ptCount val="5"/>
                <c:pt idx="0">
                  <c:v>Lernmaterial hilfreich</c:v>
                </c:pt>
                <c:pt idx="1">
                  <c:v>Vorwissen hilfreich</c:v>
                </c:pt>
                <c:pt idx="2">
                  <c:v>Anstrengung</c:v>
                </c:pt>
                <c:pt idx="3">
                  <c:v>Aufgabenschwierigkeit</c:v>
                </c:pt>
                <c:pt idx="4">
                  <c:v>Aufgabenlösung</c:v>
                </c:pt>
              </c:strCache>
            </c:strRef>
          </c:cat>
          <c:val>
            <c:numRef>
              <c:f>Daten!$B$24:$B$28</c:f>
              <c:numCache>
                <c:formatCode>General</c:formatCode>
                <c:ptCount val="5"/>
                <c:pt idx="0">
                  <c:v>1.966666666666667</c:v>
                </c:pt>
                <c:pt idx="1">
                  <c:v>1.7333333333333341</c:v>
                </c:pt>
                <c:pt idx="2">
                  <c:v>2.9666666666666668</c:v>
                </c:pt>
                <c:pt idx="3">
                  <c:v>0.9</c:v>
                </c:pt>
                <c:pt idx="4">
                  <c:v>2.0666666666666669</c:v>
                </c:pt>
              </c:numCache>
            </c:numRef>
          </c:val>
        </c:ser>
        <c:ser>
          <c:idx val="1"/>
          <c:order val="1"/>
          <c:tx>
            <c:strRef>
              <c:f>Daten!$C$23</c:f>
              <c:strCache>
                <c:ptCount val="1"/>
                <c:pt idx="0">
                  <c:v>mit Hilfen</c:v>
                </c:pt>
              </c:strCache>
            </c:strRef>
          </c:tx>
          <c:spPr>
            <a:solidFill>
              <a:srgbClr val="333399"/>
            </a:solidFill>
            <a:ln w="18327">
              <a:solidFill>
                <a:srgbClr val="000000"/>
              </a:solidFill>
              <a:prstDash val="solid"/>
            </a:ln>
          </c:spPr>
          <c:cat>
            <c:strRef>
              <c:f>Daten!$A$24:$A$28</c:f>
              <c:strCache>
                <c:ptCount val="5"/>
                <c:pt idx="0">
                  <c:v>Lernmaterial hilfreich</c:v>
                </c:pt>
                <c:pt idx="1">
                  <c:v>Vorwissen hilfreich</c:v>
                </c:pt>
                <c:pt idx="2">
                  <c:v>Anstrengung</c:v>
                </c:pt>
                <c:pt idx="3">
                  <c:v>Aufgabenschwierigkeit</c:v>
                </c:pt>
                <c:pt idx="4">
                  <c:v>Aufgabenlösung</c:v>
                </c:pt>
              </c:strCache>
            </c:strRef>
          </c:cat>
          <c:val>
            <c:numRef>
              <c:f>Daten!$C$24:$C$28</c:f>
              <c:numCache>
                <c:formatCode>General</c:formatCode>
                <c:ptCount val="5"/>
                <c:pt idx="0">
                  <c:v>3.0714285714285707</c:v>
                </c:pt>
                <c:pt idx="1">
                  <c:v>2.6071428571428612</c:v>
                </c:pt>
                <c:pt idx="2">
                  <c:v>2.7857142857142856</c:v>
                </c:pt>
                <c:pt idx="3">
                  <c:v>1.5</c:v>
                </c:pt>
                <c:pt idx="4">
                  <c:v>2.7142857142857144</c:v>
                </c:pt>
              </c:numCache>
            </c:numRef>
          </c:val>
        </c:ser>
        <c:axId val="75744000"/>
        <c:axId val="75745536"/>
      </c:barChart>
      <c:catAx>
        <c:axId val="75744000"/>
        <c:scaling>
          <c:orientation val="minMax"/>
        </c:scaling>
        <c:delete val="1"/>
        <c:axPos val="l"/>
        <c:numFmt formatCode="General" sourceLinked="1"/>
        <c:tickLblPos val="none"/>
        <c:crossAx val="75745536"/>
        <c:crosses val="autoZero"/>
        <c:auto val="1"/>
        <c:lblAlgn val="ctr"/>
        <c:lblOffset val="100"/>
        <c:tickLblSkip val="1"/>
        <c:tickMarkSkip val="1"/>
      </c:catAx>
      <c:valAx>
        <c:axId val="75745536"/>
        <c:scaling>
          <c:orientation val="minMax"/>
          <c:max val="4"/>
          <c:min val="0"/>
        </c:scaling>
        <c:axPos val="b"/>
        <c:majorGridlines>
          <c:spPr>
            <a:ln w="458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45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71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75744000"/>
        <c:crosses val="autoZero"/>
        <c:crossBetween val="between"/>
        <c:majorUnit val="1"/>
      </c:valAx>
      <c:spPr>
        <a:solidFill>
          <a:srgbClr val="C0C0C0"/>
        </a:solidFill>
        <a:ln w="18327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493243243243254"/>
          <c:y val="0.77402597402597462"/>
          <c:w val="0.14189189189189236"/>
          <c:h val="0.11168831168831167"/>
        </c:manualLayout>
      </c:layout>
      <c:spPr>
        <a:solidFill>
          <a:srgbClr val="FFFFFF"/>
        </a:solidFill>
        <a:ln w="4582">
          <a:solidFill>
            <a:srgbClr val="000000"/>
          </a:solidFill>
          <a:prstDash val="solid"/>
        </a:ln>
      </c:spPr>
      <c:txPr>
        <a:bodyPr/>
        <a:lstStyle/>
        <a:p>
          <a:pPr>
            <a:defRPr sz="12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7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52B454-6058-463C-8EBF-859C057449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D27494-1427-4BD3-B40A-1AEACBF7E4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17F28-8EE0-446C-85CE-04235A5F5EF0}" type="slidenum">
              <a:rPr lang="de-DE"/>
              <a:pPr/>
              <a:t>5</a:t>
            </a:fld>
            <a:endParaRPr lang="de-DE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Aufgabenlösung: „Wir haben die Aufgabe vollständig/gar nicht gelöst“</a:t>
            </a:r>
          </a:p>
          <a:p>
            <a:r>
              <a:rPr lang="de-DE"/>
              <a:t>Schwierigkeit: „Ich fand, die Aufgabe war leicht zu bearbeiten“</a:t>
            </a:r>
          </a:p>
          <a:p>
            <a:r>
              <a:rPr lang="de-DE"/>
              <a:t>Hilfen: „Das Lernmaterial war für mich sehr hilfreich/gar nicht hilfreich“</a:t>
            </a:r>
          </a:p>
          <a:p>
            <a:r>
              <a:rPr lang="de-DE"/>
              <a:t>Vorwissen: „Für das Lösen der Aufgabe hat mir mein Vorwissen sehr/gar nicht geholfen“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A337-D264-4F0C-806C-EF999E0324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688E-C9EC-44AC-93DF-A756B90461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723E-8ACD-42A6-852F-CE3E015F3A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F67F-376F-45AA-B64E-93A8639818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B7D8-E337-4AA9-8184-5310FE60DB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F6C1-8778-4762-A56B-E0C5133277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E5F9-54BE-437D-8D94-9D1FFEAC35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F96C-BE92-4A1D-AD48-E91CC95523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62252-D5A2-4D6E-B2FB-D16B409B79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AEF8C-F2AE-43D9-B7D4-447411F28A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53D7-6B85-4333-9C1A-BC6B7D1A6A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8337-384E-42DF-8BB1-1A1CF87261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847F63-BE70-4045-BCE8-7DA3162319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Binnendifferenzierung</a:t>
            </a:r>
            <a:br>
              <a:rPr lang="de-DE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(nicht nur) im naturwissenschaftlichen Unterricht</a:t>
            </a:r>
            <a:br>
              <a:rPr lang="de-DE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Teil III</a:t>
            </a:r>
            <a:endParaRPr lang="de-D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259632" y="5085184"/>
            <a:ext cx="6400800" cy="960512"/>
          </a:xfrm>
        </p:spPr>
        <p:txBody>
          <a:bodyPr/>
          <a:lstStyle/>
          <a:p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Lutz Stäudel, Leipzig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5760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 zur Kompetenzfeststellung</a:t>
            </a:r>
            <a:endParaRPr lang="de-DE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19672" y="6500192"/>
            <a:ext cx="5904656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1619672" y="2204864"/>
            <a:ext cx="5976664" cy="31085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Arbeitsphase</a:t>
            </a:r>
          </a:p>
          <a:p>
            <a:pPr algn="ctr"/>
            <a:endParaRPr lang="de-DE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Erstellen Sie entweder </a:t>
            </a:r>
          </a:p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einen Diagnosebogen zur Selbsteinschätzung</a:t>
            </a:r>
          </a:p>
          <a:p>
            <a:pPr algn="ctr"/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oder</a:t>
            </a:r>
          </a:p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einen Diagnosebogen</a:t>
            </a:r>
            <a:b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für die Partnerarbeit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</a:t>
            </a:r>
            <a:r>
              <a:rPr lang="de-DE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der </a:t>
            </a:r>
            <a:r>
              <a:rPr lang="de-DE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Bearbeitungstiefe</a:t>
            </a:r>
            <a:br>
              <a:rPr lang="de-DE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nach Selbsteinschätzung</a:t>
            </a:r>
            <a:endParaRPr lang="de-DE" sz="4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19672" y="6500192"/>
            <a:ext cx="5832648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611560" y="140348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Niveaudifferenzierte Lernstationen   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(Bsp. Nanotechnologie)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5950456" y="3473419"/>
            <a:ext cx="59939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 </a:t>
            </a:r>
            <a:r>
              <a:rPr lang="de-DE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Wlotzka</a:t>
            </a:r>
            <a:r>
              <a:rPr lang="de-DE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P. </a:t>
            </a:r>
            <a:r>
              <a:rPr lang="de-DE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Woldt</a:t>
            </a:r>
            <a:r>
              <a:rPr lang="de-DE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M. Busch: Klein – kleiner – winzig. </a:t>
            </a:r>
            <a:r>
              <a:rPr lang="de-DE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Uch</a:t>
            </a:r>
            <a:r>
              <a:rPr lang="de-DE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111/112 (2009) S.56 ff.</a:t>
            </a:r>
            <a:endParaRPr lang="de-DE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827584" y="1988840"/>
          <a:ext cx="7632848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1605"/>
                <a:gridCol w="1834819"/>
                <a:gridCol w="1908212"/>
                <a:gridCol w="190821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aseline="0" dirty="0" smtClean="0">
                          <a:latin typeface="Verdana" pitchFamily="34" charset="0"/>
                        </a:rPr>
                        <a:t>Station /</a:t>
                      </a:r>
                    </a:p>
                    <a:p>
                      <a:r>
                        <a:rPr lang="de-DE" baseline="0" dirty="0" smtClean="0">
                          <a:latin typeface="Verdana" pitchFamily="34" charset="0"/>
                        </a:rPr>
                        <a:t>Thema &amp;</a:t>
                      </a:r>
                      <a:br>
                        <a:rPr lang="de-DE" baseline="0" dirty="0" smtClean="0">
                          <a:latin typeface="Verdana" pitchFamily="34" charset="0"/>
                        </a:rPr>
                      </a:br>
                      <a:r>
                        <a:rPr lang="de-DE" baseline="0" dirty="0" smtClean="0">
                          <a:latin typeface="Verdana" pitchFamily="34" charset="0"/>
                        </a:rPr>
                        <a:t>Methode</a:t>
                      </a:r>
                      <a:endParaRPr lang="de-DE" baseline="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>
                          <a:latin typeface="Verdana" pitchFamily="34" charset="0"/>
                        </a:rPr>
                        <a:t>AFB 1</a:t>
                      </a:r>
                      <a:endParaRPr lang="de-DE" baseline="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>
                          <a:latin typeface="Verdana" pitchFamily="34" charset="0"/>
                        </a:rPr>
                        <a:t>AFB 2</a:t>
                      </a:r>
                      <a:endParaRPr lang="de-DE" baseline="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>
                          <a:latin typeface="Verdana" pitchFamily="34" charset="0"/>
                        </a:rPr>
                        <a:t>AFB 3</a:t>
                      </a:r>
                      <a:endParaRPr lang="de-DE" baseline="0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aseline="0" dirty="0" smtClean="0">
                          <a:latin typeface="Verdana" pitchFamily="34" charset="0"/>
                        </a:rPr>
                        <a:t>Station 2</a:t>
                      </a:r>
                    </a:p>
                    <a:p>
                      <a:endParaRPr lang="de-DE" sz="1600" baseline="0" dirty="0" smtClean="0">
                        <a:latin typeface="Verdana" pitchFamily="34" charset="0"/>
                      </a:endParaRPr>
                    </a:p>
                    <a:p>
                      <a:r>
                        <a:rPr lang="de-DE" sz="1400" baseline="0" dirty="0" smtClean="0">
                          <a:latin typeface="Verdana" pitchFamily="34" charset="0"/>
                        </a:rPr>
                        <a:t>Warum </a:t>
                      </a:r>
                      <a:r>
                        <a:rPr lang="de-DE" sz="1400" baseline="0" dirty="0" err="1" smtClean="0">
                          <a:latin typeface="Verdana" pitchFamily="34" charset="0"/>
                        </a:rPr>
                        <a:t>habenNano</a:t>
                      </a:r>
                      <a:r>
                        <a:rPr lang="de-DE" sz="1400" baseline="0" dirty="0" smtClean="0">
                          <a:latin typeface="Verdana" pitchFamily="34" charset="0"/>
                        </a:rPr>
                        <a:t>- </a:t>
                      </a:r>
                      <a:r>
                        <a:rPr lang="de-DE" sz="1400" baseline="0" dirty="0" err="1" smtClean="0">
                          <a:latin typeface="Verdana" pitchFamily="34" charset="0"/>
                        </a:rPr>
                        <a:t>teilchen</a:t>
                      </a:r>
                      <a:r>
                        <a:rPr lang="de-DE" sz="1400" baseline="0" dirty="0" smtClean="0">
                          <a:latin typeface="Verdana" pitchFamily="34" charset="0"/>
                        </a:rPr>
                        <a:t> eine relativ große Oberfläche?</a:t>
                      </a:r>
                    </a:p>
                    <a:p>
                      <a:endParaRPr lang="de-DE" sz="1400" baseline="0" dirty="0" smtClean="0">
                        <a:latin typeface="Verdana" pitchFamily="34" charset="0"/>
                      </a:endParaRPr>
                    </a:p>
                    <a:p>
                      <a:r>
                        <a:rPr lang="de-DE" sz="1400" baseline="0" dirty="0" smtClean="0">
                          <a:latin typeface="Verdana" pitchFamily="34" charset="0"/>
                        </a:rPr>
                        <a:t>Arbeit mit Modellen</a:t>
                      </a:r>
                      <a:br>
                        <a:rPr lang="de-DE" sz="1400" baseline="0" dirty="0" smtClean="0">
                          <a:latin typeface="Verdana" pitchFamily="34" charset="0"/>
                        </a:rPr>
                      </a:br>
                      <a:r>
                        <a:rPr lang="de-DE" sz="1400" baseline="0" dirty="0" smtClean="0">
                          <a:latin typeface="Verdana" pitchFamily="34" charset="0"/>
                        </a:rPr>
                        <a:t>Würfel wird in 8 kleinere zerlegt.</a:t>
                      </a:r>
                      <a:endParaRPr lang="de-DE" sz="1600" baseline="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Beschreibung der Oberflächen-</a:t>
                      </a:r>
                      <a:r>
                        <a:rPr lang="de-DE" sz="1400" kern="1200" baseline="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vergrößerung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bei zunehmendem Zerteilungsgrad anhand eines Würfels, der in 8 kleinere zerlegt wird.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Berechnung der Oberflächen-</a:t>
                      </a:r>
                      <a:r>
                        <a:rPr lang="de-DE" sz="1400" kern="1200" baseline="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vergrößerung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anhand eines Würfels mit vorgegebener Kantenlänge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Wie AFB 2, jedoch immer weiter </a:t>
                      </a:r>
                      <a:r>
                        <a:rPr lang="de-DE" sz="1400" kern="1200" baseline="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ge-hende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Zerteilung; Ableitung einer mathematischen Regel, die den Zusammenhang von Z-Grad und O-Vergr. wiedergibt.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Station 4</a:t>
                      </a:r>
                    </a:p>
                    <a:p>
                      <a:endParaRPr lang="de-DE" sz="1400" kern="1200" baseline="0" dirty="0" smtClean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Tyndall-Effekt, Größe von Nano-</a:t>
                      </a:r>
                      <a:r>
                        <a:rPr lang="de-DE" sz="1400" kern="1200" baseline="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teilchen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, Experiment mit 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Durchführung von Experimenten zum T.-Effekt, Protokoll, Definition des T.-Effekts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Wie AFB 1 + Erklärung der Beobachtungen; Vermutungen über die Teilchengröße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Wie AFB 1 + Erarbeitung einer Definition des T-Effekts anhand e. Abb.; Zusammen-hang Teilchen-</a:t>
                      </a:r>
                      <a:r>
                        <a:rPr lang="de-DE" sz="1400" kern="1200" baseline="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größe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und Licht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899592" y="2996952"/>
            <a:ext cx="1872208" cy="1944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843808" y="2969242"/>
            <a:ext cx="1786345" cy="1944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702161" y="2952654"/>
            <a:ext cx="1786345" cy="1944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602079" y="2938799"/>
            <a:ext cx="1786345" cy="1944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885737" y="5013176"/>
            <a:ext cx="1872208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813365" y="5013176"/>
            <a:ext cx="5572326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500192"/>
            <a:ext cx="5904656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9448" y="1556792"/>
            <a:ext cx="75088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Diagnosebogen zur Selbsteinschätzung</a:t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kern="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Diagnosebogen zur Arbeit mit einem Partner</a:t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83655" y="2348880"/>
            <a:ext cx="75088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Lehrkraft kann gezielt Hilfen zur Beseitigung </a:t>
            </a:r>
            <a:br>
              <a:rPr lang="de-DE" sz="20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der Lücken anbieten – sollte aber keine </a:t>
            </a:r>
            <a:br>
              <a:rPr lang="de-DE" sz="20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(Noten-)Bewertung aus dem Bogen ableiten.</a:t>
            </a:r>
            <a:r>
              <a:rPr lang="de-DE" sz="20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kern="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25715" y="4293096"/>
            <a:ext cx="75088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Lehrkraft kann z.B. anonym einsammeln, um </a:t>
            </a:r>
            <a:br>
              <a:rPr lang="de-DE" sz="20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ein Bild vom Leistungsstand der Lerngruppe </a:t>
            </a:r>
            <a:br>
              <a:rPr lang="de-DE" sz="20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zu erhalten oder auch individuelle Hilfe anbieten.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Diagnose &amp; Maßnahmen</a:t>
            </a:r>
            <a:endParaRPr lang="de-DE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700392" cy="1143000"/>
          </a:xfrm>
        </p:spPr>
        <p:txBody>
          <a:bodyPr/>
          <a:lstStyle/>
          <a:p>
            <a:r>
              <a:rPr lang="de-DE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Mapping – Strukturen abbilden </a:t>
            </a:r>
            <a:endParaRPr lang="de-DE" sz="2000" b="1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832648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322" name="Picture 2" descr="C:\Users\lutz\Desktop\maps 1.jpg"/>
          <p:cNvPicPr>
            <a:picLocks noChangeAspect="1" noChangeArrowheads="1"/>
          </p:cNvPicPr>
          <p:nvPr/>
        </p:nvPicPr>
        <p:blipFill>
          <a:blip r:embed="rId3" cstate="print"/>
          <a:srcRect l="10356" t="5492" r="10584" b="55434"/>
          <a:stretch>
            <a:fillRect/>
          </a:stretch>
        </p:blipFill>
        <p:spPr bwMode="auto">
          <a:xfrm>
            <a:off x="1259632" y="1291317"/>
            <a:ext cx="6768752" cy="4729971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 rot="16200000">
            <a:off x="5399746" y="3121860"/>
            <a:ext cx="6858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Quelle: </a:t>
            </a:r>
          </a:p>
          <a:p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 </a:t>
            </a:r>
            <a:r>
              <a:rPr lang="de-DE" sz="105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Lüthjohann</a:t>
            </a:r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I. </a:t>
            </a:r>
            <a:r>
              <a:rPr lang="de-DE" sz="105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Parchmann</a:t>
            </a:r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Konzeptverständnis ermitteln. In: </a:t>
            </a:r>
            <a:r>
              <a:rPr lang="de-DE" sz="105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UCh</a:t>
            </a:r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22 Nr. 124/125 (2011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628800"/>
            <a:ext cx="1681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Sicht der 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Lehrkraft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 rot="16200000">
            <a:off x="5399746" y="3121860"/>
            <a:ext cx="6858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Quelle: </a:t>
            </a:r>
          </a:p>
          <a:p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 </a:t>
            </a:r>
            <a:r>
              <a:rPr lang="de-DE" sz="105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Lüthjohann</a:t>
            </a:r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I. </a:t>
            </a:r>
            <a:r>
              <a:rPr lang="de-DE" sz="105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Parchmann</a:t>
            </a:r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Konzeptverständnis ermitteln. In: </a:t>
            </a:r>
            <a:r>
              <a:rPr lang="de-DE" sz="105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UCh</a:t>
            </a:r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22 Nr. 124/125 (2011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628800"/>
            <a:ext cx="16818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Sicht der 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Schüler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</a:t>
            </a:r>
          </a:p>
          <a:p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Vortest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(Bsp. 1)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7346" name="Picture 2" descr="C:\Users\lutz\Desktop\maps 2.jpg"/>
          <p:cNvPicPr>
            <a:picLocks noChangeAspect="1" noChangeArrowheads="1"/>
          </p:cNvPicPr>
          <p:nvPr/>
        </p:nvPicPr>
        <p:blipFill>
          <a:blip r:embed="rId3" cstate="print"/>
          <a:srcRect l="32112" t="3935" r="9784" b="60360"/>
          <a:stretch>
            <a:fillRect/>
          </a:stretch>
        </p:blipFill>
        <p:spPr bwMode="auto">
          <a:xfrm>
            <a:off x="2411760" y="1124744"/>
            <a:ext cx="5976663" cy="5192838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15616" y="188640"/>
            <a:ext cx="77003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Mapping – Strukturen abbilden 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 rot="16200000">
            <a:off x="5399746" y="3121860"/>
            <a:ext cx="6858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Quelle: </a:t>
            </a:r>
          </a:p>
          <a:p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 </a:t>
            </a:r>
            <a:r>
              <a:rPr lang="de-DE" sz="105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Lüthjohann</a:t>
            </a:r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I. </a:t>
            </a:r>
            <a:r>
              <a:rPr lang="de-DE" sz="105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Parchmann</a:t>
            </a:r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Konzeptverständnis ermitteln. In: </a:t>
            </a:r>
            <a:r>
              <a:rPr lang="de-DE" sz="105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UCh</a:t>
            </a:r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22 Nr. 124/125 (2011</a:t>
            </a:r>
          </a:p>
        </p:txBody>
      </p:sp>
      <p:pic>
        <p:nvPicPr>
          <p:cNvPr id="58370" name="Picture 2" descr="C:\Users\lutz\Desktop\maps 2.jpg"/>
          <p:cNvPicPr>
            <a:picLocks noChangeAspect="1" noChangeArrowheads="1"/>
          </p:cNvPicPr>
          <p:nvPr/>
        </p:nvPicPr>
        <p:blipFill>
          <a:blip r:embed="rId3" cstate="print"/>
          <a:srcRect l="4973" t="57265" r="16919" b="4335"/>
          <a:stretch>
            <a:fillRect/>
          </a:stretch>
        </p:blipFill>
        <p:spPr bwMode="auto">
          <a:xfrm>
            <a:off x="1038153" y="1268760"/>
            <a:ext cx="7566295" cy="5256584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441857" y="4221088"/>
            <a:ext cx="16818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Sicht der 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Schüler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</a:t>
            </a:r>
          </a:p>
          <a:p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Vortest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(Bsp. 2)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15616" y="188640"/>
            <a:ext cx="77003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Mapping – Strukturen abbilden 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772400" cy="11430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Das </a:t>
            </a:r>
            <a:r>
              <a:rPr lang="de-DE" dirty="0" smtClean="0">
                <a:solidFill>
                  <a:schemeClr val="bg1"/>
                </a:solidFill>
              </a:rPr>
              <a:t>war‘s –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gute Heimreise!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9392"/>
            <a:ext cx="7772400" cy="1143000"/>
          </a:xfrm>
        </p:spPr>
        <p:txBody>
          <a:bodyPr/>
          <a:lstStyle/>
          <a:p>
            <a:r>
              <a:rPr lang="de-DE" dirty="0" smtClean="0">
                <a:solidFill>
                  <a:srgbClr val="080808"/>
                </a:solidFill>
                <a:latin typeface="Verdana" pitchFamily="34" charset="0"/>
              </a:rPr>
              <a:t>Verlaufsplan</a:t>
            </a:r>
            <a:endParaRPr lang="de-DE" sz="20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Differenzierung Istanbul 3.-5.April 2014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76128" y="1844824"/>
            <a:ext cx="4744144" cy="33123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27000" dist="38100" dir="13500000" sx="102000" sy="102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</a:pPr>
            <a:r>
              <a:rPr lang="de-DE" sz="18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Samstag, 05.04.2014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84175" marR="0" lvl="0" indent="-342900" algn="l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8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Nachtrag zu Aufgaben/Hilfen</a:t>
            </a:r>
          </a:p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8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Instrumente zur Selbst- und Fremd-Diagnose &amp; Förderstrategien</a:t>
            </a:r>
          </a:p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8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Innere Differenzierung als Aufgabe für die kollegiale Kooperation</a:t>
            </a:r>
          </a:p>
          <a:p>
            <a:pPr marL="384175" marR="0" lvl="0" indent="-342900" algn="l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339752" y="764704"/>
            <a:ext cx="51845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ist lernwirksam?</a:t>
            </a:r>
            <a:endParaRPr kumimoji="0" lang="de-DE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71617" y="1844824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3">
                    <a:lumMod val="50000"/>
                  </a:schemeClr>
                </a:solidFill>
              </a:rPr>
              <a:t>2009</a:t>
            </a:r>
            <a:endParaRPr lang="de-DE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Bild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463" y="3861048"/>
            <a:ext cx="152729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799874" y="2348880"/>
            <a:ext cx="172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25"/>
              </a:spcBef>
            </a:pPr>
            <a:r>
              <a:rPr lang="de-DE" sz="1200" b="1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John Hattie </a:t>
            </a:r>
            <a: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et al.: Metaanalyse von</a:t>
            </a:r>
            <a:b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</a:br>
            <a: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mehr als 50.000 empirischen Studien </a:t>
            </a:r>
            <a:b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</a:br>
            <a: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(&gt; 80. Mio. Schülerin-</a:t>
            </a:r>
            <a:r>
              <a:rPr lang="de-DE" sz="1200" dirty="0" err="1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nen</a:t>
            </a:r>
            <a: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 und Schüler)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468960" y="1583216"/>
            <a:ext cx="5423520" cy="458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Angstreduktion 	d 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= .40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Kooperatives Lernen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.41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Kleingruppenlernen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.49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Peer </a:t>
            </a: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Tutoring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.55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Herausfordernde Ziele setzen	d = .56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Concept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Mapping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.57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Arbeit mit Lösungsbeispielen	d = .57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Direkte Instruktion	</a:t>
            </a: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d 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= .</a:t>
            </a: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59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Metakognitive Strategien	d = .69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Verteiltes vs. massives Lernen	d = .71 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Lehrkraft-Schüler-Verhältnis	d = .72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Feedback	d = .73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Klarheit der Instruktion	d = .75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err="1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Micro</a:t>
            </a: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-Teaching	d = .88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Formatives </a:t>
            </a:r>
            <a:r>
              <a:rPr lang="de-DE" sz="1400" dirty="0" err="1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Assessment</a:t>
            </a: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.90</a:t>
            </a:r>
            <a:endParaRPr lang="de-DE" sz="1400" dirty="0">
              <a:solidFill>
                <a:srgbClr val="254061"/>
              </a:solidFill>
              <a:latin typeface="Linotype Syntax Com Regular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18648" cy="915888"/>
          </a:xfrm>
        </p:spPr>
        <p:txBody>
          <a:bodyPr/>
          <a:lstStyle/>
          <a:p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Empirische Befunde zu </a:t>
            </a:r>
            <a:b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„Aufgaben mit gestuften Hilfen“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0" name="AutoShape 2" descr="C:\Users\lutz\Desktop\st%C3%A4udel.de\images\AmH_Graph.jpg"/>
          <p:cNvSpPr>
            <a:spLocks noChangeAspect="1" noChangeArrowheads="1"/>
          </p:cNvSpPr>
          <p:nvPr/>
        </p:nvSpPr>
        <p:spPr bwMode="auto">
          <a:xfrm>
            <a:off x="155575" y="-868363"/>
            <a:ext cx="231457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12" name="AutoShape 4" descr="C:\Users\lutz\Desktop\st%C3%A4udel.de\images\AmH_Graph.jpg"/>
          <p:cNvSpPr>
            <a:spLocks noChangeAspect="1" noChangeArrowheads="1"/>
          </p:cNvSpPr>
          <p:nvPr/>
        </p:nvSpPr>
        <p:spPr bwMode="auto">
          <a:xfrm>
            <a:off x="155575" y="-868363"/>
            <a:ext cx="231457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413" name="Picture 5" descr="C:\Users\lutz\Desktop\AmH_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5748" y="1916832"/>
            <a:ext cx="5246732" cy="4360373"/>
          </a:xfrm>
          <a:prstGeom prst="rect">
            <a:avLst/>
          </a:prstGeom>
          <a:noFill/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Differenzierung Istanbul 3.-5.April 2014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1560" y="2420888"/>
            <a:ext cx="2696572" cy="3723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Vergleich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gestufte Hilfen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versus</a:t>
            </a:r>
          </a:p>
          <a:p>
            <a:pPr>
              <a:lnSpc>
                <a:spcPct val="150000"/>
              </a:lnSpc>
            </a:pPr>
            <a:r>
              <a:rPr lang="de-DE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Informationstext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(„Hilfen am Stück“)</a:t>
            </a:r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Einzel- versus</a:t>
            </a:r>
            <a:br>
              <a:rPr lang="de-DE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Partnerarbeit</a:t>
            </a:r>
            <a:endParaRPr lang="de-DE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395536" y="1530350"/>
          <a:ext cx="8394700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71660" y="1772816"/>
            <a:ext cx="2124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Aufgabe ... nicht gelöst</a:t>
            </a:r>
          </a:p>
        </p:txBody>
      </p:sp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71661" y="2514382"/>
            <a:ext cx="2124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Aufgabe ... schwer</a:t>
            </a:r>
          </a:p>
        </p:txBody>
      </p:sp>
      <p:sp>
        <p:nvSpPr>
          <p:cNvPr id="333841" name="Text Box 17"/>
          <p:cNvSpPr txBox="1">
            <a:spLocks noChangeArrowheads="1"/>
          </p:cNvSpPr>
          <p:nvPr/>
        </p:nvSpPr>
        <p:spPr bwMode="auto">
          <a:xfrm>
            <a:off x="143669" y="3132257"/>
            <a:ext cx="2124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gar nicht angestrengt</a:t>
            </a:r>
          </a:p>
        </p:txBody>
      </p:sp>
      <p:sp>
        <p:nvSpPr>
          <p:cNvPr id="333842" name="Text Box 18"/>
          <p:cNvSpPr txBox="1">
            <a:spLocks noChangeArrowheads="1"/>
          </p:cNvSpPr>
          <p:nvPr/>
        </p:nvSpPr>
        <p:spPr bwMode="auto">
          <a:xfrm>
            <a:off x="143668" y="3852337"/>
            <a:ext cx="2124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Vorwissen ...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nicht </a:t>
            </a: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geholfen</a:t>
            </a:r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143668" y="4581128"/>
            <a:ext cx="2124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Material ... nicht hilfreich</a:t>
            </a:r>
          </a:p>
        </p:txBody>
      </p:sp>
      <p:sp>
        <p:nvSpPr>
          <p:cNvPr id="333844" name="Text Box 20"/>
          <p:cNvSpPr txBox="1">
            <a:spLocks noChangeArrowheads="1"/>
          </p:cNvSpPr>
          <p:nvPr/>
        </p:nvSpPr>
        <p:spPr bwMode="auto">
          <a:xfrm>
            <a:off x="7489378" y="1764105"/>
            <a:ext cx="1835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vollständig gelöst</a:t>
            </a:r>
          </a:p>
        </p:txBody>
      </p:sp>
      <p:sp>
        <p:nvSpPr>
          <p:cNvPr id="333845" name="Text Box 21"/>
          <p:cNvSpPr txBox="1">
            <a:spLocks noChangeArrowheads="1"/>
          </p:cNvSpPr>
          <p:nvPr/>
        </p:nvSpPr>
        <p:spPr bwMode="auto">
          <a:xfrm>
            <a:off x="7524328" y="2564904"/>
            <a:ext cx="15116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leicht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3846" name="Text Box 22"/>
          <p:cNvSpPr txBox="1">
            <a:spLocks noChangeArrowheads="1"/>
          </p:cNvSpPr>
          <p:nvPr/>
        </p:nvSpPr>
        <p:spPr bwMode="auto">
          <a:xfrm>
            <a:off x="7633394" y="3140968"/>
            <a:ext cx="1835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sehr angestrengt</a:t>
            </a:r>
          </a:p>
        </p:txBody>
      </p:sp>
      <p:sp>
        <p:nvSpPr>
          <p:cNvPr id="333847" name="Text Box 23"/>
          <p:cNvSpPr txBox="1">
            <a:spLocks noChangeArrowheads="1"/>
          </p:cNvSpPr>
          <p:nvPr/>
        </p:nvSpPr>
        <p:spPr bwMode="auto">
          <a:xfrm>
            <a:off x="7668344" y="3924345"/>
            <a:ext cx="14396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sehr geholfen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3848" name="Text Box 24"/>
          <p:cNvSpPr txBox="1">
            <a:spLocks noChangeArrowheads="1"/>
          </p:cNvSpPr>
          <p:nvPr/>
        </p:nvSpPr>
        <p:spPr bwMode="auto">
          <a:xfrm>
            <a:off x="7740898" y="4581128"/>
            <a:ext cx="15836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sehr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hilfreich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itel 2"/>
          <p:cNvSpPr txBox="1">
            <a:spLocks/>
          </p:cNvSpPr>
          <p:nvPr/>
        </p:nvSpPr>
        <p:spPr bwMode="auto">
          <a:xfrm>
            <a:off x="611560" y="-171400"/>
            <a:ext cx="7918648" cy="9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pPr lvl="0"/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Empirische Befunde zu</a:t>
            </a:r>
            <a:b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„Aufgaben mit gestuften Hilfen“</a:t>
            </a:r>
            <a:endParaRPr lang="de-DE" dirty="0"/>
          </a:p>
        </p:txBody>
      </p:sp>
      <p:sp>
        <p:nvSpPr>
          <p:cNvPr id="1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Differenzierung Istanbul 3.-5.April 2014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548680"/>
            <a:ext cx="7772400" cy="1143000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Diagnose-Instrumente</a:t>
            </a:r>
            <a:endParaRPr lang="de-DE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75656" y="6500192"/>
            <a:ext cx="5976664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51607" y="1916832"/>
            <a:ext cx="75088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Diagnosebogen zur Selbsteinschätzung</a:t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kann ich  </a:t>
            </a: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gut  /  ein wenig  /  noch nicht</a:t>
            </a:r>
            <a:b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kern="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Diagnosebogen zur Arbeit mit einem Partner</a:t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 Aussagen Stellung nehmen und begründen,</a:t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anschließend: Austausch mit dem Partner und gemeinsame Korrektur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Mapping-Verfahren zur Darstellung der </a:t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Vernetzung des Gelernten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548680"/>
            <a:ext cx="7772400" cy="1143000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Instrumente zur Diagnose</a:t>
            </a:r>
            <a:endParaRPr lang="de-DE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500192"/>
            <a:ext cx="5832648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3569" y="1556792"/>
            <a:ext cx="266429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Diagnosebogen zur Selbsteinschätzung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2000" kern="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 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148064" y="1628800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Bogen für die Partnerdiagnose</a:t>
            </a:r>
          </a:p>
          <a:p>
            <a:pPr lvl="0"/>
            <a:endParaRPr lang="de-DE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Aussage   </a:t>
            </a:r>
            <a:endParaRPr lang="de-DE" sz="2800" dirty="0">
              <a:solidFill>
                <a:srgbClr val="C00000"/>
              </a:solidFill>
            </a:endParaRPr>
          </a:p>
        </p:txBody>
      </p:sp>
      <p:pic>
        <p:nvPicPr>
          <p:cNvPr id="67586" name="Picture 2" descr="Bild in Originalgröße anzei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20888"/>
            <a:ext cx="790575" cy="762000"/>
          </a:xfrm>
          <a:prstGeom prst="rect">
            <a:avLst/>
          </a:prstGeom>
          <a:noFill/>
        </p:spPr>
      </p:pic>
      <p:pic>
        <p:nvPicPr>
          <p:cNvPr id="67588" name="Picture 4" descr="http://www.sticker-bazar.de/Smilies/Smilie-trau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397993"/>
            <a:ext cx="712366" cy="742975"/>
          </a:xfrm>
          <a:prstGeom prst="rect">
            <a:avLst/>
          </a:prstGeom>
          <a:noFill/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9084" y="2348880"/>
            <a:ext cx="776982" cy="80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Gerade Verbindung 12"/>
          <p:cNvCxnSpPr/>
          <p:nvPr/>
        </p:nvCxnSpPr>
        <p:spPr>
          <a:xfrm>
            <a:off x="2690461" y="2915613"/>
            <a:ext cx="36004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93" name="Picture 9" descr="C:\Users\lutz\AppData\Local\Microsoft\Windows\Temporary Internet Files\Content.IE5\NUJQ8334\MC90044213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420888"/>
            <a:ext cx="896743" cy="915169"/>
          </a:xfrm>
          <a:prstGeom prst="rect">
            <a:avLst/>
          </a:prstGeom>
          <a:noFill/>
        </p:spPr>
      </p:pic>
      <p:pic>
        <p:nvPicPr>
          <p:cNvPr id="18" name="Picture 9" descr="C:\Users\lutz\AppData\Local\Microsoft\Windows\Temporary Internet Files\Content.IE5\NUJQ8334\MC90044213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2355" y="2420888"/>
            <a:ext cx="896743" cy="915169"/>
          </a:xfrm>
          <a:prstGeom prst="rect">
            <a:avLst/>
          </a:prstGeom>
          <a:noFill/>
        </p:spPr>
      </p:pic>
      <p:cxnSp>
        <p:nvCxnSpPr>
          <p:cNvPr id="20" name="Gerade Verbindung 19"/>
          <p:cNvCxnSpPr/>
          <p:nvPr/>
        </p:nvCxnSpPr>
        <p:spPr>
          <a:xfrm>
            <a:off x="7308304" y="2492896"/>
            <a:ext cx="936104" cy="792088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7452320" y="2420888"/>
            <a:ext cx="720080" cy="93610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755576" y="3789040"/>
            <a:ext cx="77768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Probieren Sie bitte die Bögen </a:t>
            </a:r>
            <a:r>
              <a:rPr lang="de-DE" sz="20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wahlweise</a:t>
            </a: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aus und überlegen Sie, wie Sie als Lehrer/in damit umgehen würden und welche Konsequenzen Sie aus möglichen Ergebnissen ziehen würden.</a:t>
            </a:r>
            <a:endParaRPr lang="de-DE" sz="2000" kern="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548680"/>
            <a:ext cx="7772400" cy="1143000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 zur Kompetenzfeststellung</a:t>
            </a:r>
            <a:endParaRPr lang="de-DE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75656" y="6500192"/>
            <a:ext cx="604867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14203" y="1622109"/>
            <a:ext cx="266429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Diagnosebogen zur Selbsteinschätzung</a:t>
            </a: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148064" y="162880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Bogen für die Partnerdiagnose</a:t>
            </a: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de-DE" sz="2800" dirty="0">
              <a:solidFill>
                <a:srgbClr val="C00000"/>
              </a:solidFill>
            </a:endParaRPr>
          </a:p>
        </p:txBody>
      </p:sp>
      <p:pic>
        <p:nvPicPr>
          <p:cNvPr id="77826" name="Picture 2" descr="C:\Users\lutz\Desktop\diognoseboegen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38660"/>
            <a:ext cx="2696513" cy="4042668"/>
          </a:xfrm>
          <a:prstGeom prst="rect">
            <a:avLst/>
          </a:prstGeom>
          <a:noFill/>
        </p:spPr>
      </p:pic>
      <p:pic>
        <p:nvPicPr>
          <p:cNvPr id="77827" name="Picture 3" descr="C:\Users\lutz\Desktop\diognoseboegen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20888"/>
            <a:ext cx="2736304" cy="41023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76064" y="404664"/>
            <a:ext cx="77724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3 Schritten zu einem Diagnosebogen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idx="1"/>
          </p:nvPr>
        </p:nvSpPr>
        <p:spPr>
          <a:xfrm>
            <a:off x="1691680" y="1556792"/>
            <a:ext cx="6408712" cy="2088232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Aft>
                <a:spcPct val="50000"/>
              </a:spcAft>
              <a:buFont typeface="+mj-lt"/>
              <a:buAutoNum type="arabicPeriod"/>
            </a:pP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Inhaltliche Bestimmung</a:t>
            </a:r>
            <a:endParaRPr lang="de-D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ct val="50000"/>
              </a:spcAft>
              <a:buFont typeface="+mj-lt"/>
              <a:buAutoNum type="arabicPeriod"/>
            </a:pP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Präkonzepte</a:t>
            </a:r>
            <a:r>
              <a:rPr lang="de-DE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/ alternative 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Konzepte</a:t>
            </a:r>
            <a:endParaRPr lang="de-D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ct val="50000"/>
              </a:spcAft>
              <a:buFont typeface="+mj-lt"/>
              <a:buAutoNum type="arabicPeriod"/>
            </a:pP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Konstruktion der Fragen bzw. Aussagen</a:t>
            </a:r>
            <a:endParaRPr lang="de-D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19672" y="6500192"/>
            <a:ext cx="5904656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75944" y="4130008"/>
            <a:ext cx="60486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Wählen Sie eines der vorgestellten Formate und übertragen Sie das entsprechende Konzept auf Ihr Fach!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Welcher Inhalt ist eben abgeschlossen, so dass er sich zur Untersuchung eignet?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Bildschirmpräsentation (4:3)</PresentationFormat>
  <Paragraphs>135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Standarddesign</vt:lpstr>
      <vt:lpstr>Binnendifferenzierung (nicht nur) im naturwissenschaftlichen Unterricht Teil III</vt:lpstr>
      <vt:lpstr>Verlaufsplan</vt:lpstr>
      <vt:lpstr>Folie 3</vt:lpstr>
      <vt:lpstr>Empirische Befunde zu  „Aufgaben mit gestuften Hilfen“</vt:lpstr>
      <vt:lpstr>Empirische Befunde zu „Aufgaben mit gestuften Hilfen“</vt:lpstr>
      <vt:lpstr>Diagnose-Instrumente</vt:lpstr>
      <vt:lpstr>Instrumente zur Diagnose</vt:lpstr>
      <vt:lpstr>Aufgaben zur Kompetenzfeststellung</vt:lpstr>
      <vt:lpstr>In 3 Schritten zu einem Diagnosebogen</vt:lpstr>
      <vt:lpstr>Aufgaben zur Kompetenzfeststellung</vt:lpstr>
      <vt:lpstr>Variation der Bearbeitungstiefe nach Selbsteinschätzung</vt:lpstr>
      <vt:lpstr>Diagnose &amp; Maßnahmen</vt:lpstr>
      <vt:lpstr>Mapping – Strukturen abbilden </vt:lpstr>
      <vt:lpstr>Folie 14</vt:lpstr>
      <vt:lpstr>Folie 15</vt:lpstr>
      <vt:lpstr>Das war‘s – gute Heimreise!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Binnendifferenzierung im naturwissenschaftlichen Unterricht:  Methodenwerkzeuge und spielerische Ansätze</dc:title>
  <dc:creator>lutz</dc:creator>
  <cp:lastModifiedBy>neu</cp:lastModifiedBy>
  <cp:revision>131</cp:revision>
  <cp:lastPrinted>2003-01-21T20:18:27Z</cp:lastPrinted>
  <dcterms:created xsi:type="dcterms:W3CDTF">2001-10-21T10:59:44Z</dcterms:created>
  <dcterms:modified xsi:type="dcterms:W3CDTF">2014-04-05T10:30:06Z</dcterms:modified>
</cp:coreProperties>
</file>